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3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852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0787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8830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421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699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3588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08820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86972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6051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66276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006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0AD22-D9EF-4FD9-8B6A-36976648ADD5}" type="datetimeFigureOut">
              <a:rPr lang="en-CA" smtClean="0"/>
              <a:t>12/02/2013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88BDF-361A-4B0E-8351-04B948CC262D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094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543800" cy="2593975"/>
          </a:xfrm>
        </p:spPr>
        <p:txBody>
          <a:bodyPr/>
          <a:lstStyle/>
          <a:p>
            <a:r>
              <a:rPr lang="en-CA" dirty="0" smtClean="0"/>
              <a:t>Aerobic and Anaerobic </a:t>
            </a:r>
            <a:r>
              <a:rPr lang="en-CA" dirty="0" smtClean="0"/>
              <a:t>Respiration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9122" y="2492896"/>
            <a:ext cx="6461760" cy="1066800"/>
          </a:xfrm>
        </p:spPr>
        <p:txBody>
          <a:bodyPr>
            <a:normAutofit/>
          </a:bodyPr>
          <a:lstStyle/>
          <a:p>
            <a:r>
              <a:rPr lang="en-CA" sz="2400" dirty="0" smtClean="0"/>
              <a:t>By: Mr. Raymond </a:t>
            </a:r>
            <a:r>
              <a:rPr lang="en-CA" sz="2400" dirty="0" err="1" smtClean="0"/>
              <a:t>Luong</a:t>
            </a:r>
            <a:endParaRPr lang="en-CA" sz="2400" dirty="0"/>
          </a:p>
        </p:txBody>
      </p:sp>
      <p:pic>
        <p:nvPicPr>
          <p:cNvPr id="1026" name="Picture 2" descr="http://img.sparknotes.com/figures/1/18b9012870c85fba3a8046a767b52ddf/anaerobicaerobic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2996952"/>
            <a:ext cx="4320480" cy="35489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3308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Aerobic 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All plants and animals need oxygen to survive</a:t>
            </a:r>
          </a:p>
          <a:p>
            <a:pPr lvl="0"/>
            <a:r>
              <a:rPr lang="en-CA" dirty="0"/>
              <a:t>Cells use oxygen to obtain energy from food: aerobic cellular respiration</a:t>
            </a:r>
          </a:p>
          <a:p>
            <a:endParaRPr lang="en-CA" dirty="0"/>
          </a:p>
        </p:txBody>
      </p:sp>
      <p:pic>
        <p:nvPicPr>
          <p:cNvPr id="3074" name="Picture 2" descr="http://www.waikatoregion.govt.nz/PageFiles/2594/PlantsAndAnimals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00"/>
          <a:stretch/>
        </p:blipFill>
        <p:spPr bwMode="auto">
          <a:xfrm>
            <a:off x="2183306" y="3459848"/>
            <a:ext cx="4260902" cy="32249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609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Aerobic 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 smtClean="0"/>
              <a:t>Glucose </a:t>
            </a:r>
            <a:r>
              <a:rPr lang="en-CA" dirty="0"/>
              <a:t>reacts with oxygen to form carbon dioxide, water and energy (ATP)</a:t>
            </a:r>
          </a:p>
          <a:p>
            <a:pPr lvl="0"/>
            <a:r>
              <a:rPr lang="en-CA" dirty="0"/>
              <a:t>C</a:t>
            </a:r>
            <a:r>
              <a:rPr lang="en-CA" baseline="-25000" dirty="0"/>
              <a:t>6</a:t>
            </a:r>
            <a:r>
              <a:rPr lang="en-CA" dirty="0"/>
              <a:t>H</a:t>
            </a:r>
            <a:r>
              <a:rPr lang="en-CA" baseline="-25000" dirty="0"/>
              <a:t>12</a:t>
            </a:r>
            <a:r>
              <a:rPr lang="en-CA" dirty="0"/>
              <a:t>O</a:t>
            </a:r>
            <a:r>
              <a:rPr lang="en-CA" baseline="-25000" dirty="0"/>
              <a:t>6</a:t>
            </a:r>
            <a:r>
              <a:rPr lang="en-CA" dirty="0"/>
              <a:t> + 6O</a:t>
            </a:r>
            <a:r>
              <a:rPr lang="en-CA" baseline="-25000" dirty="0"/>
              <a:t>2</a:t>
            </a:r>
            <a:r>
              <a:rPr lang="en-CA" dirty="0"/>
              <a:t> </a:t>
            </a:r>
            <a:r>
              <a:rPr lang="en-CA" dirty="0">
                <a:sym typeface="Wingdings"/>
              </a:rPr>
              <a:t></a:t>
            </a:r>
            <a:r>
              <a:rPr lang="en-CA" dirty="0"/>
              <a:t> 6CO</a:t>
            </a:r>
            <a:r>
              <a:rPr lang="en-CA" baseline="-25000" dirty="0"/>
              <a:t>2</a:t>
            </a:r>
            <a:r>
              <a:rPr lang="en-CA" dirty="0"/>
              <a:t> + 6H</a:t>
            </a:r>
            <a:r>
              <a:rPr lang="en-CA" baseline="-25000" dirty="0"/>
              <a:t>2</a:t>
            </a:r>
            <a:r>
              <a:rPr lang="en-CA" dirty="0"/>
              <a:t>O + energy (ATP</a:t>
            </a:r>
            <a:r>
              <a:rPr lang="en-CA" dirty="0" smtClean="0"/>
              <a:t>)</a:t>
            </a:r>
          </a:p>
          <a:p>
            <a:r>
              <a:rPr lang="en-CA" dirty="0" smtClean="0"/>
              <a:t>For one molecule of glucose, 36 molecules of ATP are formed</a:t>
            </a:r>
          </a:p>
          <a:p>
            <a:pPr lvl="0"/>
            <a:endParaRPr lang="en-CA" dirty="0"/>
          </a:p>
          <a:p>
            <a:endParaRPr lang="en-CA" dirty="0"/>
          </a:p>
        </p:txBody>
      </p:sp>
      <p:pic>
        <p:nvPicPr>
          <p:cNvPr id="4" name="Picture 3" descr="http://legacy.owensboro.kctcs.edu/gcaplan/bio/notes/07-cr-17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656"/>
          <a:stretch/>
        </p:blipFill>
        <p:spPr bwMode="auto">
          <a:xfrm>
            <a:off x="1187624" y="4409728"/>
            <a:ext cx="6552728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43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Aerobic Cellular Respiration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Cells use ATP to for growth, movement and building new molecules</a:t>
            </a:r>
          </a:p>
          <a:p>
            <a:pPr lvl="0"/>
            <a:r>
              <a:rPr lang="en-CA" dirty="0"/>
              <a:t>ATP reacts with other molecules, releasing energy and reforming </a:t>
            </a:r>
            <a:r>
              <a:rPr lang="en-CA" dirty="0" smtClean="0"/>
              <a:t>ADP</a:t>
            </a:r>
            <a:endParaRPr lang="en-CA" dirty="0"/>
          </a:p>
        </p:txBody>
      </p:sp>
      <p:pic>
        <p:nvPicPr>
          <p:cNvPr id="4" name="Picture 3" descr="http://education.mrsec.wisc.edu/nanoquest/molecular_motor/images/atpenergy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861048"/>
            <a:ext cx="4772000" cy="262065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3686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cmapspublic2.ihmc.us/rid=1K6M2RXWB-YSQB36-14CV/15.4%20The%20Comparisons%20Between%20Aerobic%20and%20Anaerobic%20Respiration.cmap?rid=1K6M2RXWB-YSQB36-14CV&amp;partName=html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16632"/>
            <a:ext cx="9226545" cy="6696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48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854856"/>
              </p:ext>
            </p:extLst>
          </p:nvPr>
        </p:nvGraphicFramePr>
        <p:xfrm>
          <a:off x="107504" y="188640"/>
          <a:ext cx="8928993" cy="619268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976331"/>
                <a:gridCol w="2976331"/>
                <a:gridCol w="2976331"/>
              </a:tblGrid>
              <a:tr h="51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CA" sz="1000" dirty="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Aerobic Respiration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b="1" kern="1200" dirty="0">
                          <a:effectLst/>
                        </a:rPr>
                        <a:t>Anaerobic Respiration</a:t>
                      </a:r>
                      <a:endParaRPr lang="en-CA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</a:tr>
              <a:tr h="51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Oxygen requirement: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Yes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b="1" kern="1200">
                          <a:effectLst/>
                        </a:rPr>
                        <a:t>No</a:t>
                      </a:r>
                      <a:endParaRPr lang="en-CA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</a:tr>
              <a:tr h="908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Site of reactions: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Cytoplasm and mitochondria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b="1" kern="1200" dirty="0">
                          <a:effectLst/>
                        </a:rPr>
                        <a:t>Cytoplasm</a:t>
                      </a:r>
                      <a:endParaRPr lang="en-CA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</a:tr>
              <a:tr h="908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Stages: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Glycolysis, Krebs cycle, Electron Transport Chain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b="1" kern="1200" dirty="0">
                          <a:effectLst/>
                        </a:rPr>
                        <a:t>Glycolysis, Fermentation</a:t>
                      </a:r>
                      <a:endParaRPr lang="en-CA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</a:tr>
              <a:tr h="51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Net Production of ATP: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700" kern="1200">
                          <a:effectLst/>
                        </a:rPr>
                        <a:t>38 ATP per 1 glucose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t-IT" sz="1700" b="1" kern="1200" dirty="0">
                          <a:effectLst/>
                        </a:rPr>
                        <a:t>2 ATP per 1 glucose</a:t>
                      </a:r>
                      <a:endParaRPr lang="en-CA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</a:tr>
              <a:tr h="51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Conversion of Pyruvate: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Carbon Dioxide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b="1" kern="1200">
                          <a:effectLst/>
                        </a:rPr>
                        <a:t>Lactic Acid or Alcohol</a:t>
                      </a:r>
                      <a:endParaRPr lang="en-CA" sz="10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</a:tr>
              <a:tr h="51174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How it recycles NADH: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Electron Transport Chain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b="1" kern="1200" dirty="0">
                          <a:effectLst/>
                        </a:rPr>
                        <a:t>Fermentation</a:t>
                      </a:r>
                      <a:endParaRPr lang="en-CA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</a:tr>
              <a:tr h="908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Cells that use: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most cells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b="1" kern="1200" dirty="0">
                          <a:effectLst/>
                        </a:rPr>
                        <a:t>yeast, prokaryotes, muscle cells</a:t>
                      </a:r>
                      <a:endParaRPr lang="en-CA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</a:tr>
              <a:tr h="90849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Production of lactic acid: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kern="1200">
                          <a:effectLst/>
                        </a:rPr>
                        <a:t>Does not produce lactic acid</a:t>
                      </a:r>
                      <a:endParaRPr lang="en-CA" sz="1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CA" sz="1700" b="1" kern="1200" dirty="0">
                          <a:effectLst/>
                        </a:rPr>
                        <a:t>Produces lactic acid</a:t>
                      </a:r>
                      <a:endParaRPr lang="en-CA" sz="1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84048" marR="84048" marT="42024" marB="42024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31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190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Aerobic and Anaerobic Respiration</vt:lpstr>
      <vt:lpstr>Aerobic Cellular Respiration</vt:lpstr>
      <vt:lpstr>Aerobic Cellular Respiration</vt:lpstr>
      <vt:lpstr>Aerobic Cellular Respiration</vt:lpstr>
      <vt:lpstr>PowerPoint Presentation</vt:lpstr>
      <vt:lpstr>PowerPoint Presentation</vt:lpstr>
    </vt:vector>
  </TitlesOfParts>
  <Company>UOIT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Aerobic and Anaerobic Respiration</dc:title>
  <dc:creator>mobilef</dc:creator>
  <cp:lastModifiedBy>mobilef</cp:lastModifiedBy>
  <cp:revision>5</cp:revision>
  <dcterms:created xsi:type="dcterms:W3CDTF">2013-02-05T21:41:15Z</dcterms:created>
  <dcterms:modified xsi:type="dcterms:W3CDTF">2013-02-12T21:37:22Z</dcterms:modified>
</cp:coreProperties>
</file>